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rusher Cyrillic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liker SemiBold" panose="020B0604020202020204" charset="0"/>
      <p:regular r:id="rId27"/>
    </p:embeddedFont>
    <p:embeddedFont>
      <p:font typeface="Montserrat" panose="00000500000000000000" pitchFamily="2" charset="-52"/>
      <p:regular r:id="rId28"/>
      <p:bold r:id="rId29"/>
      <p:italic r:id="rId30"/>
      <p:boldItalic r:id="rId31"/>
    </p:embeddedFont>
    <p:embeddedFont>
      <p:font typeface="Montserrat Extra-Bold" panose="020B0604020202020204" charset="-52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anose="020B0806030504020204" charset="0"/>
      <p:regular r:id="rId37"/>
    </p:embeddedFont>
    <p:embeddedFont>
      <p:font typeface="Open Sans Extra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03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58E09-EA82-4EEE-A9B5-D300DF24ADF4}" type="datetimeFigureOut">
              <a:rPr lang="bg-BG" smtClean="0"/>
              <a:t>27.9.2023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AA842-B2CD-4C16-A211-28C475D3E9F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246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AA842-B2CD-4C16-A211-28C475D3E9F2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471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862006" y="347220"/>
            <a:ext cx="3068398" cy="3050964"/>
          </a:xfrm>
          <a:custGeom>
            <a:avLst/>
            <a:gdLst/>
            <a:ahLst/>
            <a:cxnLst/>
            <a:rect l="l" t="t" r="r" b="b"/>
            <a:pathLst>
              <a:path w="3068398" h="3050964">
                <a:moveTo>
                  <a:pt x="0" y="0"/>
                </a:moveTo>
                <a:lnTo>
                  <a:pt x="3068399" y="0"/>
                </a:lnTo>
                <a:lnTo>
                  <a:pt x="3068399" y="3050965"/>
                </a:lnTo>
                <a:lnTo>
                  <a:pt x="0" y="305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0" y="5311204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3326929" y="5219700"/>
            <a:ext cx="4712205" cy="4523717"/>
          </a:xfrm>
          <a:custGeom>
            <a:avLst/>
            <a:gdLst/>
            <a:ahLst/>
            <a:cxnLst/>
            <a:rect l="l" t="t" r="r" b="b"/>
            <a:pathLst>
              <a:path w="4712205" h="4523717">
                <a:moveTo>
                  <a:pt x="0" y="0"/>
                </a:moveTo>
                <a:lnTo>
                  <a:pt x="4712205" y="0"/>
                </a:lnTo>
                <a:lnTo>
                  <a:pt x="4712205" y="4523717"/>
                </a:lnTo>
                <a:lnTo>
                  <a:pt x="0" y="4523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415395" y="3827969"/>
            <a:ext cx="17515009" cy="551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Open Sans"/>
              </a:rPr>
              <a:t>“Analyzing customer behavior and clustering through machine learning 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833509" y="-3347745"/>
            <a:ext cx="15078608" cy="2060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679" dirty="0">
                <a:solidFill>
                  <a:srgbClr val="000000"/>
                </a:solidFill>
                <a:latin typeface="Open Sans"/>
              </a:rPr>
              <a:t>TECHNICAL UNIVERSITY OF SOFIA </a:t>
            </a:r>
          </a:p>
          <a:p>
            <a:pPr algn="ctr">
              <a:lnSpc>
                <a:spcPts val="3750"/>
              </a:lnSpc>
            </a:pPr>
            <a:r>
              <a:rPr lang="en-US" sz="2679" dirty="0">
                <a:solidFill>
                  <a:srgbClr val="000000"/>
                </a:solidFill>
                <a:latin typeface="Open Sans"/>
              </a:rPr>
              <a:t>FACULTY OF ECONOMICS</a:t>
            </a:r>
          </a:p>
          <a:p>
            <a:pPr algn="ctr">
              <a:lnSpc>
                <a:spcPts val="3750"/>
              </a:lnSpc>
            </a:pPr>
            <a:endParaRPr lang="en-US" sz="2679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5290"/>
              </a:lnSpc>
              <a:spcBef>
                <a:spcPct val="0"/>
              </a:spcBef>
            </a:pPr>
            <a:endParaRPr lang="en-US" sz="267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03638" y="2124957"/>
            <a:ext cx="11401780" cy="114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Open Sans Bold"/>
              </a:rPr>
              <a:t>Graduation thesis</a:t>
            </a:r>
            <a:r>
              <a:rPr lang="bg-BG" sz="33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for the acquisition of an educational - qualification degree bachelor</a:t>
            </a:r>
            <a:r>
              <a:rPr lang="bg-BG" sz="33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00" dirty="0">
                <a:solidFill>
                  <a:srgbClr val="000000"/>
                </a:solidFill>
                <a:latin typeface="Open Sans Bold"/>
              </a:rPr>
              <a:t>on topic</a:t>
            </a:r>
            <a:r>
              <a:rPr lang="bg-BG" sz="3300" dirty="0">
                <a:solidFill>
                  <a:srgbClr val="000000"/>
                </a:solidFill>
                <a:latin typeface="Open Sans Bold"/>
              </a:rPr>
              <a:t>:</a:t>
            </a:r>
            <a:endParaRPr lang="en-US" sz="33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65227" y="4975581"/>
            <a:ext cx="7961702" cy="221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2"/>
              </a:lnSpc>
            </a:pPr>
            <a:r>
              <a:rPr lang="en-US" sz="3109" dirty="0">
                <a:solidFill>
                  <a:srgbClr val="000000"/>
                </a:solidFill>
                <a:latin typeface="Open Sans"/>
              </a:rPr>
              <a:t>Name: Kristina Braynova,</a:t>
            </a:r>
          </a:p>
          <a:p>
            <a:pPr algn="ctr">
              <a:lnSpc>
                <a:spcPts val="4352"/>
              </a:lnSpc>
            </a:pPr>
            <a:r>
              <a:rPr lang="en-US" sz="3109" dirty="0" err="1">
                <a:solidFill>
                  <a:srgbClr val="000000"/>
                </a:solidFill>
                <a:latin typeface="Open Sans"/>
              </a:rPr>
              <a:t>Speciality</a:t>
            </a:r>
            <a:r>
              <a:rPr lang="en-US" sz="3109" dirty="0">
                <a:solidFill>
                  <a:srgbClr val="000000"/>
                </a:solidFill>
                <a:latin typeface="Open Sans"/>
              </a:rPr>
              <a:t>: “Management and Business Information Systems", </a:t>
            </a:r>
          </a:p>
          <a:p>
            <a:pPr algn="ctr">
              <a:lnSpc>
                <a:spcPts val="4352"/>
              </a:lnSpc>
            </a:pPr>
            <a:endParaRPr lang="en-US" sz="310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026" name="Picture 2" descr="Technical University of Sofia - Climate-KIC">
            <a:extLst>
              <a:ext uri="{FF2B5EF4-FFF2-40B4-BE49-F238E27FC236}">
                <a16:creationId xmlns:a16="http://schemas.microsoft.com/office/drawing/2014/main" id="{9040AAB8-BBF8-C221-518B-EB23A6A2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" y="336492"/>
            <a:ext cx="2651372" cy="26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D218D107-16D6-757C-F8BC-1BBF21C6BF46}"/>
              </a:ext>
            </a:extLst>
          </p:cNvPr>
          <p:cNvSpPr txBox="1"/>
          <p:nvPr/>
        </p:nvSpPr>
        <p:spPr>
          <a:xfrm>
            <a:off x="3281932" y="465169"/>
            <a:ext cx="11401780" cy="114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Open Sans Bold"/>
              </a:rPr>
              <a:t>TECHNICAL UNIVERSITY OF SOFIA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Open Sans Bold"/>
              </a:rPr>
              <a:t>ECONOMY FACULTY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727" y="195586"/>
            <a:ext cx="9104335" cy="5190120"/>
          </a:xfrm>
          <a:custGeom>
            <a:avLst/>
            <a:gdLst/>
            <a:ahLst/>
            <a:cxnLst/>
            <a:rect l="l" t="t" r="r" b="b"/>
            <a:pathLst>
              <a:path w="9104335" h="5190120">
                <a:moveTo>
                  <a:pt x="0" y="0"/>
                </a:moveTo>
                <a:lnTo>
                  <a:pt x="9104336" y="0"/>
                </a:lnTo>
                <a:lnTo>
                  <a:pt x="9104336" y="5190120"/>
                </a:lnTo>
                <a:lnTo>
                  <a:pt x="0" y="519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0972781" y="182122"/>
            <a:ext cx="6562502" cy="5193120"/>
          </a:xfrm>
          <a:custGeom>
            <a:avLst/>
            <a:gdLst/>
            <a:ahLst/>
            <a:cxnLst/>
            <a:rect l="l" t="t" r="r" b="b"/>
            <a:pathLst>
              <a:path w="6562502" h="5193120">
                <a:moveTo>
                  <a:pt x="0" y="0"/>
                </a:moveTo>
                <a:lnTo>
                  <a:pt x="6562502" y="0"/>
                </a:lnTo>
                <a:lnTo>
                  <a:pt x="6562502" y="5193120"/>
                </a:lnTo>
                <a:lnTo>
                  <a:pt x="0" y="519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02459" y="5290230"/>
            <a:ext cx="5421024" cy="5248784"/>
          </a:xfrm>
          <a:custGeom>
            <a:avLst/>
            <a:gdLst/>
            <a:ahLst/>
            <a:cxnLst/>
            <a:rect l="l" t="t" r="r" b="b"/>
            <a:pathLst>
              <a:path w="5421024" h="5248784">
                <a:moveTo>
                  <a:pt x="0" y="0"/>
                </a:moveTo>
                <a:lnTo>
                  <a:pt x="5421024" y="0"/>
                </a:lnTo>
                <a:lnTo>
                  <a:pt x="5421024" y="5248784"/>
                </a:lnTo>
                <a:lnTo>
                  <a:pt x="0" y="524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6373306" y="5606282"/>
            <a:ext cx="6116328" cy="4587246"/>
          </a:xfrm>
          <a:custGeom>
            <a:avLst/>
            <a:gdLst/>
            <a:ahLst/>
            <a:cxnLst/>
            <a:rect l="l" t="t" r="r" b="b"/>
            <a:pathLst>
              <a:path w="6116328" h="4587246">
                <a:moveTo>
                  <a:pt x="0" y="0"/>
                </a:moveTo>
                <a:lnTo>
                  <a:pt x="6116329" y="0"/>
                </a:lnTo>
                <a:lnTo>
                  <a:pt x="6116329" y="4587247"/>
                </a:lnTo>
                <a:lnTo>
                  <a:pt x="0" y="4587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2637229" y="5600563"/>
            <a:ext cx="5717160" cy="4591735"/>
          </a:xfrm>
          <a:custGeom>
            <a:avLst/>
            <a:gdLst/>
            <a:ahLst/>
            <a:cxnLst/>
            <a:rect l="l" t="t" r="r" b="b"/>
            <a:pathLst>
              <a:path w="5717160" h="4591735">
                <a:moveTo>
                  <a:pt x="0" y="0"/>
                </a:moveTo>
                <a:lnTo>
                  <a:pt x="5717160" y="0"/>
                </a:lnTo>
                <a:lnTo>
                  <a:pt x="5717160" y="4591735"/>
                </a:lnTo>
                <a:lnTo>
                  <a:pt x="0" y="4591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103" y="677890"/>
            <a:ext cx="11230833" cy="8575144"/>
          </a:xfrm>
          <a:custGeom>
            <a:avLst/>
            <a:gdLst/>
            <a:ahLst/>
            <a:cxnLst/>
            <a:rect l="l" t="t" r="r" b="b"/>
            <a:pathLst>
              <a:path w="11230833" h="8575144">
                <a:moveTo>
                  <a:pt x="0" y="0"/>
                </a:moveTo>
                <a:lnTo>
                  <a:pt x="11230833" y="0"/>
                </a:lnTo>
                <a:lnTo>
                  <a:pt x="11230833" y="8575144"/>
                </a:lnTo>
                <a:lnTo>
                  <a:pt x="0" y="857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2124919" y="1408495"/>
            <a:ext cx="5725999" cy="5820310"/>
          </a:xfrm>
          <a:custGeom>
            <a:avLst/>
            <a:gdLst/>
            <a:ahLst/>
            <a:cxnLst/>
            <a:rect l="l" t="t" r="r" b="b"/>
            <a:pathLst>
              <a:path w="5725999" h="5820310">
                <a:moveTo>
                  <a:pt x="0" y="0"/>
                </a:moveTo>
                <a:lnTo>
                  <a:pt x="5725999" y="0"/>
                </a:lnTo>
                <a:lnTo>
                  <a:pt x="5725999" y="5820309"/>
                </a:lnTo>
                <a:lnTo>
                  <a:pt x="0" y="582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7908" y="564396"/>
            <a:ext cx="12054402" cy="9485613"/>
          </a:xfrm>
          <a:custGeom>
            <a:avLst/>
            <a:gdLst/>
            <a:ahLst/>
            <a:cxnLst/>
            <a:rect l="l" t="t" r="r" b="b"/>
            <a:pathLst>
              <a:path w="12054402" h="9485613">
                <a:moveTo>
                  <a:pt x="0" y="0"/>
                </a:moveTo>
                <a:lnTo>
                  <a:pt x="12054402" y="0"/>
                </a:lnTo>
                <a:lnTo>
                  <a:pt x="12054402" y="9485613"/>
                </a:lnTo>
                <a:lnTo>
                  <a:pt x="0" y="948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0840" y="1266059"/>
            <a:ext cx="7992693" cy="5620934"/>
          </a:xfrm>
          <a:custGeom>
            <a:avLst/>
            <a:gdLst/>
            <a:ahLst/>
            <a:cxnLst/>
            <a:rect l="l" t="t" r="r" b="b"/>
            <a:pathLst>
              <a:path w="7992693" h="5620934">
                <a:moveTo>
                  <a:pt x="0" y="0"/>
                </a:moveTo>
                <a:lnTo>
                  <a:pt x="7992693" y="0"/>
                </a:lnTo>
                <a:lnTo>
                  <a:pt x="7992693" y="5620934"/>
                </a:lnTo>
                <a:lnTo>
                  <a:pt x="0" y="562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800800" y="1291883"/>
            <a:ext cx="8336385" cy="5555584"/>
          </a:xfrm>
          <a:custGeom>
            <a:avLst/>
            <a:gdLst/>
            <a:ahLst/>
            <a:cxnLst/>
            <a:rect l="l" t="t" r="r" b="b"/>
            <a:pathLst>
              <a:path w="8336385" h="5555584">
                <a:moveTo>
                  <a:pt x="0" y="0"/>
                </a:moveTo>
                <a:lnTo>
                  <a:pt x="8336385" y="0"/>
                </a:lnTo>
                <a:lnTo>
                  <a:pt x="8336385" y="5555584"/>
                </a:lnTo>
                <a:lnTo>
                  <a:pt x="0" y="555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512156" y="6674092"/>
            <a:ext cx="7555013" cy="3699820"/>
          </a:xfrm>
          <a:custGeom>
            <a:avLst/>
            <a:gdLst/>
            <a:ahLst/>
            <a:cxnLst/>
            <a:rect l="l" t="t" r="r" b="b"/>
            <a:pathLst>
              <a:path w="7555013" h="3699820">
                <a:moveTo>
                  <a:pt x="0" y="0"/>
                </a:moveTo>
                <a:lnTo>
                  <a:pt x="7555013" y="0"/>
                </a:lnTo>
                <a:lnTo>
                  <a:pt x="7555013" y="3699820"/>
                </a:lnTo>
                <a:lnTo>
                  <a:pt x="0" y="369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798393" y="7961919"/>
            <a:ext cx="2256847" cy="1853436"/>
          </a:xfrm>
          <a:custGeom>
            <a:avLst/>
            <a:gdLst/>
            <a:ahLst/>
            <a:cxnLst/>
            <a:rect l="l" t="t" r="r" b="b"/>
            <a:pathLst>
              <a:path w="2256847" h="1853436">
                <a:moveTo>
                  <a:pt x="0" y="0"/>
                </a:moveTo>
                <a:lnTo>
                  <a:pt x="2256847" y="0"/>
                </a:lnTo>
                <a:lnTo>
                  <a:pt x="2256847" y="1853436"/>
                </a:lnTo>
                <a:lnTo>
                  <a:pt x="0" y="1853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6533078" y="135263"/>
            <a:ext cx="6534091" cy="107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Open Sans Extra Bold"/>
              </a:rPr>
              <a:t>RFM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5366" y="1292975"/>
            <a:ext cx="10287000" cy="8505825"/>
          </a:xfrm>
          <a:custGeom>
            <a:avLst/>
            <a:gdLst/>
            <a:ahLst/>
            <a:cxnLst/>
            <a:rect l="l" t="t" r="r" b="b"/>
            <a:pathLst>
              <a:path w="10287000" h="8505825">
                <a:moveTo>
                  <a:pt x="0" y="0"/>
                </a:moveTo>
                <a:lnTo>
                  <a:pt x="10287000" y="0"/>
                </a:lnTo>
                <a:lnTo>
                  <a:pt x="10287000" y="8505825"/>
                </a:lnTo>
                <a:lnTo>
                  <a:pt x="0" y="850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791568" y="1819444"/>
            <a:ext cx="3999578" cy="3999578"/>
          </a:xfrm>
          <a:custGeom>
            <a:avLst/>
            <a:gdLst/>
            <a:ahLst/>
            <a:cxnLst/>
            <a:rect l="l" t="t" r="r" b="b"/>
            <a:pathLst>
              <a:path w="3999578" h="3999578">
                <a:moveTo>
                  <a:pt x="0" y="0"/>
                </a:moveTo>
                <a:lnTo>
                  <a:pt x="3999578" y="0"/>
                </a:lnTo>
                <a:lnTo>
                  <a:pt x="3999578" y="3999578"/>
                </a:lnTo>
                <a:lnTo>
                  <a:pt x="0" y="3999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085849" y="6409572"/>
            <a:ext cx="3705297" cy="3705297"/>
          </a:xfrm>
          <a:custGeom>
            <a:avLst/>
            <a:gdLst/>
            <a:ahLst/>
            <a:cxnLst/>
            <a:rect l="l" t="t" r="r" b="b"/>
            <a:pathLst>
              <a:path w="3705297" h="3705297">
                <a:moveTo>
                  <a:pt x="0" y="0"/>
                </a:moveTo>
                <a:lnTo>
                  <a:pt x="3705297" y="0"/>
                </a:lnTo>
                <a:lnTo>
                  <a:pt x="3705297" y="3705297"/>
                </a:lnTo>
                <a:lnTo>
                  <a:pt x="0" y="3705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565975" y="135263"/>
            <a:ext cx="1315604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Open Sans Extra Bold"/>
              </a:rPr>
              <a:t>Machine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4403" y="216307"/>
            <a:ext cx="10002404" cy="5169404"/>
          </a:xfrm>
          <a:custGeom>
            <a:avLst/>
            <a:gdLst/>
            <a:ahLst/>
            <a:cxnLst/>
            <a:rect l="l" t="t" r="r" b="b"/>
            <a:pathLst>
              <a:path w="10002404" h="5169404">
                <a:moveTo>
                  <a:pt x="0" y="0"/>
                </a:moveTo>
                <a:lnTo>
                  <a:pt x="10002404" y="0"/>
                </a:lnTo>
                <a:lnTo>
                  <a:pt x="10002404" y="5169404"/>
                </a:lnTo>
                <a:lnTo>
                  <a:pt x="0" y="516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3762172" y="5264334"/>
            <a:ext cx="10017102" cy="5093538"/>
          </a:xfrm>
          <a:custGeom>
            <a:avLst/>
            <a:gdLst/>
            <a:ahLst/>
            <a:cxnLst/>
            <a:rect l="l" t="t" r="r" b="b"/>
            <a:pathLst>
              <a:path w="10017102" h="5093538">
                <a:moveTo>
                  <a:pt x="0" y="0"/>
                </a:moveTo>
                <a:lnTo>
                  <a:pt x="10017102" y="0"/>
                </a:lnTo>
                <a:lnTo>
                  <a:pt x="10017102" y="5093538"/>
                </a:lnTo>
                <a:lnTo>
                  <a:pt x="0" y="509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5572" y="190462"/>
            <a:ext cx="9245292" cy="4748321"/>
          </a:xfrm>
          <a:custGeom>
            <a:avLst/>
            <a:gdLst/>
            <a:ahLst/>
            <a:cxnLst/>
            <a:rect l="l" t="t" r="r" b="b"/>
            <a:pathLst>
              <a:path w="9245292" h="4748321">
                <a:moveTo>
                  <a:pt x="0" y="0"/>
                </a:moveTo>
                <a:lnTo>
                  <a:pt x="9245292" y="0"/>
                </a:lnTo>
                <a:lnTo>
                  <a:pt x="9245292" y="4748320"/>
                </a:lnTo>
                <a:lnTo>
                  <a:pt x="0" y="474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3879933" y="5249801"/>
            <a:ext cx="9550561" cy="5031489"/>
          </a:xfrm>
          <a:custGeom>
            <a:avLst/>
            <a:gdLst/>
            <a:ahLst/>
            <a:cxnLst/>
            <a:rect l="l" t="t" r="r" b="b"/>
            <a:pathLst>
              <a:path w="9550561" h="5031489">
                <a:moveTo>
                  <a:pt x="0" y="0"/>
                </a:moveTo>
                <a:lnTo>
                  <a:pt x="9550561" y="0"/>
                </a:lnTo>
                <a:lnTo>
                  <a:pt x="9550561" y="5031489"/>
                </a:lnTo>
                <a:lnTo>
                  <a:pt x="0" y="503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3878850" y="131449"/>
            <a:ext cx="9578604" cy="5048847"/>
          </a:xfrm>
          <a:custGeom>
            <a:avLst/>
            <a:gdLst/>
            <a:ahLst/>
            <a:cxnLst/>
            <a:rect l="l" t="t" r="r" b="b"/>
            <a:pathLst>
              <a:path w="9578604" h="5048847">
                <a:moveTo>
                  <a:pt x="0" y="0"/>
                </a:moveTo>
                <a:lnTo>
                  <a:pt x="9578604" y="0"/>
                </a:lnTo>
                <a:lnTo>
                  <a:pt x="9578604" y="5048848"/>
                </a:lnTo>
                <a:lnTo>
                  <a:pt x="0" y="5048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988" y="1675232"/>
            <a:ext cx="11561684" cy="6136690"/>
          </a:xfrm>
          <a:custGeom>
            <a:avLst/>
            <a:gdLst/>
            <a:ahLst/>
            <a:cxnLst/>
            <a:rect l="l" t="t" r="r" b="b"/>
            <a:pathLst>
              <a:path w="11561684" h="6136690">
                <a:moveTo>
                  <a:pt x="0" y="0"/>
                </a:moveTo>
                <a:lnTo>
                  <a:pt x="11561684" y="0"/>
                </a:lnTo>
                <a:lnTo>
                  <a:pt x="11561684" y="6136690"/>
                </a:lnTo>
                <a:lnTo>
                  <a:pt x="0" y="613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1739136" y="1714174"/>
            <a:ext cx="6325092" cy="5834555"/>
          </a:xfrm>
          <a:custGeom>
            <a:avLst/>
            <a:gdLst/>
            <a:ahLst/>
            <a:cxnLst/>
            <a:rect l="l" t="t" r="r" b="b"/>
            <a:pathLst>
              <a:path w="6325092" h="5834555">
                <a:moveTo>
                  <a:pt x="0" y="0"/>
                </a:moveTo>
                <a:lnTo>
                  <a:pt x="6325093" y="0"/>
                </a:lnTo>
                <a:lnTo>
                  <a:pt x="6325093" y="5834555"/>
                </a:lnTo>
                <a:lnTo>
                  <a:pt x="0" y="5834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4" r="-2874"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5709" y="246732"/>
            <a:ext cx="6377528" cy="5138675"/>
          </a:xfrm>
          <a:custGeom>
            <a:avLst/>
            <a:gdLst/>
            <a:ahLst/>
            <a:cxnLst/>
            <a:rect l="l" t="t" r="r" b="b"/>
            <a:pathLst>
              <a:path w="6377528" h="5138675">
                <a:moveTo>
                  <a:pt x="0" y="0"/>
                </a:moveTo>
                <a:lnTo>
                  <a:pt x="6377528" y="0"/>
                </a:lnTo>
                <a:lnTo>
                  <a:pt x="6377528" y="5138674"/>
                </a:lnTo>
                <a:lnTo>
                  <a:pt x="0" y="5138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0534717" y="246732"/>
            <a:ext cx="6245579" cy="5131344"/>
          </a:xfrm>
          <a:custGeom>
            <a:avLst/>
            <a:gdLst/>
            <a:ahLst/>
            <a:cxnLst/>
            <a:rect l="l" t="t" r="r" b="b"/>
            <a:pathLst>
              <a:path w="6245579" h="5131344">
                <a:moveTo>
                  <a:pt x="0" y="0"/>
                </a:moveTo>
                <a:lnTo>
                  <a:pt x="6245579" y="0"/>
                </a:lnTo>
                <a:lnTo>
                  <a:pt x="6245579" y="5131344"/>
                </a:lnTo>
                <a:lnTo>
                  <a:pt x="0" y="513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6830510" y="5318792"/>
            <a:ext cx="5796298" cy="4809694"/>
          </a:xfrm>
          <a:custGeom>
            <a:avLst/>
            <a:gdLst/>
            <a:ahLst/>
            <a:cxnLst/>
            <a:rect l="l" t="t" r="r" b="b"/>
            <a:pathLst>
              <a:path w="5796298" h="4809694">
                <a:moveTo>
                  <a:pt x="0" y="0"/>
                </a:moveTo>
                <a:lnTo>
                  <a:pt x="5796298" y="0"/>
                </a:lnTo>
                <a:lnTo>
                  <a:pt x="5796298" y="4809693"/>
                </a:lnTo>
                <a:lnTo>
                  <a:pt x="0" y="4809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4532" y="2409640"/>
            <a:ext cx="6125075" cy="6169948"/>
          </a:xfrm>
          <a:custGeom>
            <a:avLst/>
            <a:gdLst/>
            <a:ahLst/>
            <a:cxnLst/>
            <a:rect l="l" t="t" r="r" b="b"/>
            <a:pathLst>
              <a:path w="6125075" h="6169948">
                <a:moveTo>
                  <a:pt x="0" y="0"/>
                </a:moveTo>
                <a:lnTo>
                  <a:pt x="6125075" y="0"/>
                </a:lnTo>
                <a:lnTo>
                  <a:pt x="6125075" y="6169948"/>
                </a:lnTo>
                <a:lnTo>
                  <a:pt x="0" y="616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5620957" y="3962400"/>
            <a:ext cx="6631311" cy="236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7699" dirty="0">
                <a:solidFill>
                  <a:srgbClr val="2E2E2E"/>
                </a:solidFill>
                <a:latin typeface="Brusher Cyrillic"/>
              </a:rPr>
              <a:t>Thank you for your attention!</a:t>
            </a:r>
          </a:p>
        </p:txBody>
      </p:sp>
      <p:sp>
        <p:nvSpPr>
          <p:cNvPr id="4" name="Freeform 4"/>
          <p:cNvSpPr/>
          <p:nvPr/>
        </p:nvSpPr>
        <p:spPr>
          <a:xfrm>
            <a:off x="333178" y="3057909"/>
            <a:ext cx="5248461" cy="5776703"/>
          </a:xfrm>
          <a:custGeom>
            <a:avLst/>
            <a:gdLst/>
            <a:ahLst/>
            <a:cxnLst/>
            <a:rect l="l" t="t" r="r" b="b"/>
            <a:pathLst>
              <a:path w="5248461" h="5776703">
                <a:moveTo>
                  <a:pt x="0" y="0"/>
                </a:moveTo>
                <a:lnTo>
                  <a:pt x="5248461" y="0"/>
                </a:lnTo>
                <a:lnTo>
                  <a:pt x="5248461" y="5776703"/>
                </a:lnTo>
                <a:lnTo>
                  <a:pt x="0" y="577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1366" y="2660912"/>
            <a:ext cx="7889042" cy="1102650"/>
            <a:chOff x="0" y="0"/>
            <a:chExt cx="3439540" cy="48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bg-BG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40041" y="2660912"/>
            <a:ext cx="1102650" cy="11026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91366" y="4238359"/>
            <a:ext cx="7889042" cy="1102650"/>
            <a:chOff x="0" y="0"/>
            <a:chExt cx="3439540" cy="48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0041" y="4238359"/>
            <a:ext cx="1102650" cy="11026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91366" y="5721082"/>
            <a:ext cx="7889042" cy="1102650"/>
            <a:chOff x="0" y="0"/>
            <a:chExt cx="3439540" cy="480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40041" y="5721082"/>
            <a:ext cx="1102650" cy="11026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1366" y="7298529"/>
            <a:ext cx="7889042" cy="1102650"/>
            <a:chOff x="0" y="0"/>
            <a:chExt cx="3439540" cy="4807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9540" cy="480744"/>
            </a:xfrm>
            <a:custGeom>
              <a:avLst/>
              <a:gdLst/>
              <a:ahLst/>
              <a:cxnLst/>
              <a:rect l="l" t="t" r="r" b="b"/>
              <a:pathLst>
                <a:path w="3439540" h="480744">
                  <a:moveTo>
                    <a:pt x="0" y="0"/>
                  </a:moveTo>
                  <a:lnTo>
                    <a:pt x="3439540" y="0"/>
                  </a:lnTo>
                  <a:lnTo>
                    <a:pt x="3439540" y="480744"/>
                  </a:lnTo>
                  <a:lnTo>
                    <a:pt x="0" y="48074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bg-BG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40041" y="7298529"/>
            <a:ext cx="1102650" cy="11026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C66"/>
            </a:solid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130281" y="3153008"/>
            <a:ext cx="8013719" cy="4516823"/>
          </a:xfrm>
          <a:custGeom>
            <a:avLst/>
            <a:gdLst/>
            <a:ahLst/>
            <a:cxnLst/>
            <a:rect l="l" t="t" r="r" b="b"/>
            <a:pathLst>
              <a:path w="8013719" h="4516823">
                <a:moveTo>
                  <a:pt x="8013719" y="0"/>
                </a:moveTo>
                <a:lnTo>
                  <a:pt x="0" y="0"/>
                </a:lnTo>
                <a:lnTo>
                  <a:pt x="0" y="4516824"/>
                </a:lnTo>
                <a:lnTo>
                  <a:pt x="8013719" y="4516824"/>
                </a:lnTo>
                <a:lnTo>
                  <a:pt x="80137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9" name="TextBox 19"/>
          <p:cNvSpPr txBox="1"/>
          <p:nvPr/>
        </p:nvSpPr>
        <p:spPr>
          <a:xfrm>
            <a:off x="10591366" y="701937"/>
            <a:ext cx="7038698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Content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97622" y="2981732"/>
            <a:ext cx="529141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Montserrat"/>
              </a:rPr>
              <a:t>Research question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0041" y="2931250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97622" y="4559179"/>
            <a:ext cx="529141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Montserrat"/>
              </a:rPr>
              <a:t>Methodology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0041" y="450869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97622" y="5822827"/>
            <a:ext cx="6212647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Montserrat"/>
              </a:rPr>
              <a:t>Exploratory Data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40041" y="5991419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97622" y="7619349"/>
            <a:ext cx="6032442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Montserrat"/>
              </a:rPr>
              <a:t>Machine Learning 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40041" y="7568867"/>
            <a:ext cx="11026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3F5896"/>
                </a:solidFill>
                <a:latin typeface="Gliker Semi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3150" y="5906806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388102" y="5753268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9" y="0"/>
                </a:lnTo>
                <a:lnTo>
                  <a:pt x="5401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1227707" y="1856776"/>
            <a:ext cx="16472759" cy="231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Montserrat"/>
              </a:rPr>
              <a:t>Whether customer behavior is based on demographic factors and purchase history, how this information can be used to improve customer targeting and marketing strategies, and how cluster-based segmentation can be effectively applied to understand different customer segments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2518" y="813478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 dirty="0">
                <a:solidFill>
                  <a:srgbClr val="000000"/>
                </a:solidFill>
                <a:latin typeface="Montserrat Extra-Bold"/>
              </a:rPr>
              <a:t>Research question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498" y="4024694"/>
            <a:ext cx="3423878" cy="3423878"/>
          </a:xfrm>
          <a:custGeom>
            <a:avLst/>
            <a:gdLst/>
            <a:ahLst/>
            <a:cxnLst/>
            <a:rect l="l" t="t" r="r" b="b"/>
            <a:pathLst>
              <a:path w="3423878" h="3423878">
                <a:moveTo>
                  <a:pt x="0" y="0"/>
                </a:moveTo>
                <a:lnTo>
                  <a:pt x="3423878" y="0"/>
                </a:lnTo>
                <a:lnTo>
                  <a:pt x="3423878" y="3423878"/>
                </a:lnTo>
                <a:lnTo>
                  <a:pt x="0" y="342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3810319" y="3679233"/>
            <a:ext cx="4412654" cy="4114800"/>
          </a:xfrm>
          <a:custGeom>
            <a:avLst/>
            <a:gdLst/>
            <a:ahLst/>
            <a:cxnLst/>
            <a:rect l="l" t="t" r="r" b="b"/>
            <a:pathLst>
              <a:path w="4412654" h="4114800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4473376" y="813478"/>
            <a:ext cx="9341248" cy="58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 dirty="0">
                <a:solidFill>
                  <a:srgbClr val="000000"/>
                </a:solidFill>
                <a:latin typeface="Montserrat Extra-Bold"/>
              </a:rPr>
              <a:t>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71943" y="2855634"/>
            <a:ext cx="45342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Data Collection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7375" y="3840502"/>
            <a:ext cx="50532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Data Cleaning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8856" y="4820942"/>
            <a:ext cx="5770289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Exploratory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4550" y="6098322"/>
            <a:ext cx="57702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RFM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58856" y="7381897"/>
            <a:ext cx="5770289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Clustering</a:t>
            </a:r>
            <a:r>
              <a:rPr lang="bg-BG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through</a:t>
            </a:r>
            <a:r>
              <a:rPr lang="bg-BG" sz="3399" dirty="0">
                <a:solidFill>
                  <a:srgbClr val="000000"/>
                </a:solidFill>
                <a:latin typeface="Open Sans Extra Bold"/>
              </a:rPr>
              <a:t> Ма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chine Learning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2824" y="2593878"/>
            <a:ext cx="2762352" cy="2769738"/>
          </a:xfrm>
          <a:custGeom>
            <a:avLst/>
            <a:gdLst/>
            <a:ahLst/>
            <a:cxnLst/>
            <a:rect l="l" t="t" r="r" b="b"/>
            <a:pathLst>
              <a:path w="2762352" h="2769738">
                <a:moveTo>
                  <a:pt x="0" y="0"/>
                </a:moveTo>
                <a:lnTo>
                  <a:pt x="2762352" y="0"/>
                </a:lnTo>
                <a:lnTo>
                  <a:pt x="2762352" y="2769737"/>
                </a:lnTo>
                <a:lnTo>
                  <a:pt x="0" y="2769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4473376" y="161925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 dirty="0" err="1">
                <a:solidFill>
                  <a:srgbClr val="000000"/>
                </a:solidFill>
                <a:latin typeface="Montserrat Extra-Bold"/>
              </a:rPr>
              <a:t>Attributs</a:t>
            </a:r>
            <a:endParaRPr lang="en-US" sz="4966" dirty="0">
              <a:solidFill>
                <a:srgbClr val="000000"/>
              </a:solidFill>
              <a:latin typeface="Montserrat Ex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64641" y="687618"/>
            <a:ext cx="5099376" cy="729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848" lvl="1" indent="-397424" algn="ctr">
              <a:lnSpc>
                <a:spcPts val="5154"/>
              </a:lnSpc>
              <a:buFont typeface="Arial"/>
              <a:buChar char="•"/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Clients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ID;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 </a:t>
            </a:r>
            <a:r>
              <a:rPr lang="en-US" sz="3681" dirty="0" err="1">
                <a:solidFill>
                  <a:srgbClr val="000000"/>
                </a:solidFill>
                <a:latin typeface="Open Sans Extra Bold"/>
              </a:rPr>
              <a:t>Year_Birth</a:t>
            </a: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 Education;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   </a:t>
            </a:r>
            <a:r>
              <a:rPr lang="en-US" sz="3681" dirty="0" err="1">
                <a:solidFill>
                  <a:srgbClr val="000000"/>
                </a:solidFill>
                <a:latin typeface="Open Sans Extra Bold"/>
              </a:rPr>
              <a:t>Marital_Status</a:t>
            </a: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Income;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</a:t>
            </a:r>
            <a:r>
              <a:rPr lang="en-US" sz="3681" dirty="0" err="1">
                <a:solidFill>
                  <a:srgbClr val="000000"/>
                </a:solidFill>
                <a:latin typeface="Open Sans Extra Bold"/>
              </a:rPr>
              <a:t>Kidhome</a:t>
            </a: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 </a:t>
            </a:r>
            <a:r>
              <a:rPr lang="en-US" sz="3681" dirty="0" err="1">
                <a:solidFill>
                  <a:srgbClr val="000000"/>
                </a:solidFill>
                <a:latin typeface="Open Sans Extra Bold"/>
              </a:rPr>
              <a:t>Teenhome</a:t>
            </a: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 </a:t>
            </a:r>
            <a:r>
              <a:rPr lang="en-US" sz="3681" dirty="0" err="1">
                <a:solidFill>
                  <a:srgbClr val="000000"/>
                </a:solidFill>
                <a:latin typeface="Open Sans Extra Bold"/>
              </a:rPr>
              <a:t>Dt_customer</a:t>
            </a: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Recency;</a:t>
            </a:r>
          </a:p>
          <a:p>
            <a:pPr algn="ctr">
              <a:lnSpc>
                <a:spcPts val="5154"/>
              </a:lnSpc>
            </a:pPr>
            <a:r>
              <a:rPr lang="en-US" sz="3681" dirty="0">
                <a:solidFill>
                  <a:srgbClr val="000000"/>
                </a:solidFill>
                <a:latin typeface="Open Sans Extra Bold"/>
              </a:rPr>
              <a:t>      Complain.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90799" y="5844540"/>
            <a:ext cx="5727640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Products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MntWines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</a:t>
            </a:r>
            <a:r>
              <a:rPr lang="bg-BG" sz="35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MntFruits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MntMeatProducts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MntFishProducts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MntSweetProducts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MntGoldProds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90799" y="687618"/>
            <a:ext cx="6104127" cy="5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Promotion</a:t>
            </a:r>
          </a:p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NumDealsPurchases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AcceptedCmp1;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AcceptedCmp2;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AcceptedCmp3;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AcceptedCmp4;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AcceptedCmp5;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Response.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43740" y="6339754"/>
            <a:ext cx="6974618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ctr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Place 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NumWebPurchases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NumCatalogPurchases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NumStorePurchases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;</a:t>
            </a:r>
          </a:p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        </a:t>
            </a:r>
            <a:r>
              <a:rPr lang="en-US" sz="3599" dirty="0" err="1">
                <a:solidFill>
                  <a:srgbClr val="000000"/>
                </a:solidFill>
                <a:latin typeface="Open Sans Extra Bold"/>
              </a:rPr>
              <a:t>NumWebVisitsMonth</a:t>
            </a:r>
            <a:r>
              <a:rPr lang="en-US" sz="3599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89865" y="237022"/>
            <a:ext cx="2187797" cy="218778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r="-25471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37022"/>
            <a:ext cx="2375201" cy="2375201"/>
          </a:xfrm>
          <a:custGeom>
            <a:avLst/>
            <a:gdLst/>
            <a:ahLst/>
            <a:cxnLst/>
            <a:rect l="l" t="t" r="r" b="b"/>
            <a:pathLst>
              <a:path w="2375201" h="2375201">
                <a:moveTo>
                  <a:pt x="0" y="0"/>
                </a:moveTo>
                <a:lnTo>
                  <a:pt x="2375201" y="0"/>
                </a:lnTo>
                <a:lnTo>
                  <a:pt x="2375201" y="2375201"/>
                </a:lnTo>
                <a:lnTo>
                  <a:pt x="0" y="2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TextBox 7"/>
          <p:cNvSpPr txBox="1"/>
          <p:nvPr/>
        </p:nvSpPr>
        <p:spPr>
          <a:xfrm>
            <a:off x="4780453" y="161925"/>
            <a:ext cx="9341248" cy="59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4966" dirty="0">
                <a:solidFill>
                  <a:srgbClr val="000000"/>
                </a:solidFill>
                <a:latin typeface="Montserrat Extra-Bold"/>
              </a:rPr>
              <a:t>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71988" y="933450"/>
            <a:ext cx="82847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Data Cleaning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1DE58-1E6D-3007-56C9-29691314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016226"/>
            <a:ext cx="4554633" cy="6623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8741E-7050-9669-CF98-352EACACA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988" y="3016226"/>
            <a:ext cx="12532394" cy="6705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549" y="1868768"/>
            <a:ext cx="4533825" cy="7009116"/>
          </a:xfrm>
          <a:custGeom>
            <a:avLst/>
            <a:gdLst/>
            <a:ahLst/>
            <a:cxnLst/>
            <a:rect l="l" t="t" r="r" b="b"/>
            <a:pathLst>
              <a:path w="4533825" h="7009116">
                <a:moveTo>
                  <a:pt x="0" y="0"/>
                </a:moveTo>
                <a:lnTo>
                  <a:pt x="4533825" y="0"/>
                </a:lnTo>
                <a:lnTo>
                  <a:pt x="4533825" y="7009116"/>
                </a:lnTo>
                <a:lnTo>
                  <a:pt x="0" y="700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2150508" y="1874748"/>
            <a:ext cx="5682225" cy="7015090"/>
          </a:xfrm>
          <a:custGeom>
            <a:avLst/>
            <a:gdLst/>
            <a:ahLst/>
            <a:cxnLst/>
            <a:rect l="l" t="t" r="r" b="b"/>
            <a:pathLst>
              <a:path w="5682225" h="7015090">
                <a:moveTo>
                  <a:pt x="0" y="0"/>
                </a:moveTo>
                <a:lnTo>
                  <a:pt x="5682225" y="0"/>
                </a:lnTo>
                <a:lnTo>
                  <a:pt x="5682225" y="7015090"/>
                </a:lnTo>
                <a:lnTo>
                  <a:pt x="0" y="701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68" b="-1368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583603" y="2747139"/>
            <a:ext cx="6376405" cy="4792723"/>
          </a:xfrm>
          <a:custGeom>
            <a:avLst/>
            <a:gdLst/>
            <a:ahLst/>
            <a:cxnLst/>
            <a:rect l="l" t="t" r="r" b="b"/>
            <a:pathLst>
              <a:path w="6376405" h="4792723">
                <a:moveTo>
                  <a:pt x="0" y="0"/>
                </a:moveTo>
                <a:lnTo>
                  <a:pt x="6376405" y="0"/>
                </a:lnTo>
                <a:lnTo>
                  <a:pt x="6376405" y="4792722"/>
                </a:lnTo>
                <a:lnTo>
                  <a:pt x="0" y="4792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854035" y="537527"/>
            <a:ext cx="132135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Outliers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743" y="244560"/>
            <a:ext cx="8895495" cy="5153661"/>
          </a:xfrm>
          <a:custGeom>
            <a:avLst/>
            <a:gdLst/>
            <a:ahLst/>
            <a:cxnLst/>
            <a:rect l="l" t="t" r="r" b="b"/>
            <a:pathLst>
              <a:path w="8895495" h="5153661">
                <a:moveTo>
                  <a:pt x="0" y="0"/>
                </a:moveTo>
                <a:lnTo>
                  <a:pt x="8895495" y="0"/>
                </a:lnTo>
                <a:lnTo>
                  <a:pt x="8895495" y="5153661"/>
                </a:lnTo>
                <a:lnTo>
                  <a:pt x="0" y="5153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0575092" y="246362"/>
            <a:ext cx="6392699" cy="5130672"/>
          </a:xfrm>
          <a:custGeom>
            <a:avLst/>
            <a:gdLst/>
            <a:ahLst/>
            <a:cxnLst/>
            <a:rect l="l" t="t" r="r" b="b"/>
            <a:pathLst>
              <a:path w="6392699" h="5130672">
                <a:moveTo>
                  <a:pt x="0" y="0"/>
                </a:moveTo>
                <a:lnTo>
                  <a:pt x="6392700" y="0"/>
                </a:lnTo>
                <a:lnTo>
                  <a:pt x="6392700" y="5130672"/>
                </a:lnTo>
                <a:lnTo>
                  <a:pt x="0" y="513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794850" y="5475811"/>
            <a:ext cx="5594628" cy="5051368"/>
          </a:xfrm>
          <a:custGeom>
            <a:avLst/>
            <a:gdLst/>
            <a:ahLst/>
            <a:cxnLst/>
            <a:rect l="l" t="t" r="r" b="b"/>
            <a:pathLst>
              <a:path w="5594628" h="5051368">
                <a:moveTo>
                  <a:pt x="0" y="0"/>
                </a:moveTo>
                <a:lnTo>
                  <a:pt x="5594628" y="0"/>
                </a:lnTo>
                <a:lnTo>
                  <a:pt x="5594628" y="5051367"/>
                </a:lnTo>
                <a:lnTo>
                  <a:pt x="0" y="505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6663350" y="5483218"/>
            <a:ext cx="4707367" cy="4958123"/>
          </a:xfrm>
          <a:custGeom>
            <a:avLst/>
            <a:gdLst/>
            <a:ahLst/>
            <a:cxnLst/>
            <a:rect l="l" t="t" r="r" b="b"/>
            <a:pathLst>
              <a:path w="4707367" h="4958123">
                <a:moveTo>
                  <a:pt x="0" y="0"/>
                </a:moveTo>
                <a:lnTo>
                  <a:pt x="4707368" y="0"/>
                </a:lnTo>
                <a:lnTo>
                  <a:pt x="4707368" y="4958123"/>
                </a:lnTo>
                <a:lnTo>
                  <a:pt x="0" y="4958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1567269" y="6018372"/>
            <a:ext cx="6823980" cy="3843810"/>
          </a:xfrm>
          <a:custGeom>
            <a:avLst/>
            <a:gdLst/>
            <a:ahLst/>
            <a:cxnLst/>
            <a:rect l="l" t="t" r="r" b="b"/>
            <a:pathLst>
              <a:path w="6823980" h="3843810">
                <a:moveTo>
                  <a:pt x="0" y="0"/>
                </a:moveTo>
                <a:lnTo>
                  <a:pt x="6823979" y="0"/>
                </a:lnTo>
                <a:lnTo>
                  <a:pt x="6823979" y="3843810"/>
                </a:lnTo>
                <a:lnTo>
                  <a:pt x="0" y="3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5547" y="159558"/>
            <a:ext cx="13720920" cy="4720056"/>
          </a:xfrm>
          <a:custGeom>
            <a:avLst/>
            <a:gdLst/>
            <a:ahLst/>
            <a:cxnLst/>
            <a:rect l="l" t="t" r="r" b="b"/>
            <a:pathLst>
              <a:path w="13720920" h="4720056">
                <a:moveTo>
                  <a:pt x="0" y="0"/>
                </a:moveTo>
                <a:lnTo>
                  <a:pt x="13720920" y="0"/>
                </a:lnTo>
                <a:lnTo>
                  <a:pt x="13720920" y="4720056"/>
                </a:lnTo>
                <a:lnTo>
                  <a:pt x="0" y="4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2685547" y="5079474"/>
            <a:ext cx="13720920" cy="4720056"/>
          </a:xfrm>
          <a:custGeom>
            <a:avLst/>
            <a:gdLst/>
            <a:ahLst/>
            <a:cxnLst/>
            <a:rect l="l" t="t" r="r" b="b"/>
            <a:pathLst>
              <a:path w="13720920" h="4720056">
                <a:moveTo>
                  <a:pt x="0" y="0"/>
                </a:moveTo>
                <a:lnTo>
                  <a:pt x="13720920" y="0"/>
                </a:lnTo>
                <a:lnTo>
                  <a:pt x="13720920" y="4720056"/>
                </a:lnTo>
                <a:lnTo>
                  <a:pt x="0" y="4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223</Words>
  <Application>Microsoft Office PowerPoint</Application>
  <PresentationFormat>Custom</PresentationFormat>
  <Paragraphs>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Gliker SemiBold</vt:lpstr>
      <vt:lpstr>Open Sans Extra Bold</vt:lpstr>
      <vt:lpstr>Montserrat</vt:lpstr>
      <vt:lpstr>Brusher Cyrillic</vt:lpstr>
      <vt:lpstr>Open Sans</vt:lpstr>
      <vt:lpstr>Montserrat Extra-Bold</vt:lpstr>
      <vt:lpstr>Arial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ТЕХНИЧЕСКИ УНИВЕРСИТЕТ - СОФИЯ С Т О П А Н С К И Ф А К У Л Т Е Т Катедра „Мениджмънт и бизнес информационни системи“</dc:title>
  <dc:creator>АДМИН</dc:creator>
  <cp:lastModifiedBy>Kristina Braynova</cp:lastModifiedBy>
  <cp:revision>5</cp:revision>
  <dcterms:created xsi:type="dcterms:W3CDTF">2006-08-16T00:00:00Z</dcterms:created>
  <dcterms:modified xsi:type="dcterms:W3CDTF">2023-09-27T16:10:54Z</dcterms:modified>
  <dc:identifier>DAFnH1iloq0</dc:identifier>
</cp:coreProperties>
</file>